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12"/>
  </p:notesMasterIdLst>
  <p:handoutMasterIdLst>
    <p:handoutMasterId r:id="rId13"/>
  </p:handoutMasterIdLst>
  <p:sldIdLst>
    <p:sldId id="749" r:id="rId2"/>
    <p:sldId id="750" r:id="rId3"/>
    <p:sldId id="751" r:id="rId4"/>
    <p:sldId id="752" r:id="rId5"/>
    <p:sldId id="753" r:id="rId6"/>
    <p:sldId id="754" r:id="rId7"/>
    <p:sldId id="755" r:id="rId8"/>
    <p:sldId id="756" r:id="rId9"/>
    <p:sldId id="757" r:id="rId10"/>
    <p:sldId id="758" r:id="rId1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saac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6600FF"/>
    <a:srgbClr val="C0C0C0"/>
    <a:srgbClr val="E0584E"/>
    <a:srgbClr val="EDF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6" autoAdjust="0"/>
    <p:restoredTop sz="94679" autoAdjust="0"/>
  </p:normalViewPr>
  <p:slideViewPr>
    <p:cSldViewPr>
      <p:cViewPr varScale="1">
        <p:scale>
          <a:sx n="74" d="100"/>
          <a:sy n="74" d="100"/>
        </p:scale>
        <p:origin x="-7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"/>
    </p:cViewPr>
  </p:sorterViewPr>
  <p:notesViewPr>
    <p:cSldViewPr>
      <p:cViewPr varScale="1">
        <p:scale>
          <a:sx n="61" d="100"/>
          <a:sy n="61" d="100"/>
        </p:scale>
        <p:origin x="-24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commentAuthors" Target="commentAuthor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</a:defRPr>
            </a:lvl1pPr>
          </a:lstStyle>
          <a:p>
            <a:fld id="{0D702CCB-A792-564A-AA30-470B0ACD99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6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373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4838"/>
            <a:ext cx="5610225" cy="41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6" tIns="45687" rIns="91376" bIns="4568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6" tIns="45687" rIns="91376" bIns="456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2240E8E8-4A63-8A45-B896-9B5F518EFF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086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8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08581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fld id="{51E2224A-674B-2F41-BEBE-C3F70DC86D50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408584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408585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408586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408587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408588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408589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590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CF5C9D-DE6B-BC4C-A369-AFC4BC3986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9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27415-4FAC-0D48-80A1-E19D500565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69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57338"/>
            <a:ext cx="4038600" cy="4573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38600" cy="4573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53BC51-58DC-D843-8CBC-5523BD9E06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5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01777-B660-6646-BBA5-CF3EB3E1CD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4F47A-52B2-604F-827B-DB92128356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6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38600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38600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1FCEBA-95B9-E94F-ADBF-0A7CF2CF36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93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9FAB5-DBD4-C548-A79E-97153D2386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35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87A39-30EE-FF45-97CA-CB0AEE66EF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46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31527-7C5B-A142-9031-533AC7034B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80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65CD6-6D7C-3441-856D-BFAAC2D35B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3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3BB5D-8536-554E-84D3-1C874031B0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8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29600" cy="457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07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fld id="{F848C192-EC54-1D44-AAEA-B0DC4711955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07559" name="Rectangle 7"/>
          <p:cNvSpPr>
            <a:spLocks noChangeArrowheads="1"/>
          </p:cNvSpPr>
          <p:nvPr/>
        </p:nvSpPr>
        <p:spPr bwMode="auto">
          <a:xfrm>
            <a:off x="8737600" y="152400"/>
            <a:ext cx="228600" cy="18573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Arial" charset="0"/>
            </a:endParaRPr>
          </a:p>
        </p:txBody>
      </p:sp>
      <p:sp>
        <p:nvSpPr>
          <p:cNvPr id="407560" name="Rectangle 8"/>
          <p:cNvSpPr>
            <a:spLocks noChangeArrowheads="1"/>
          </p:cNvSpPr>
          <p:nvPr/>
        </p:nvSpPr>
        <p:spPr bwMode="auto">
          <a:xfrm>
            <a:off x="279400" y="152400"/>
            <a:ext cx="8455025" cy="185738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Arial" charset="0"/>
            </a:endParaRPr>
          </a:p>
        </p:txBody>
      </p:sp>
      <p:sp>
        <p:nvSpPr>
          <p:cNvPr id="407561" name="Rectangle 9"/>
          <p:cNvSpPr>
            <a:spLocks noChangeArrowheads="1"/>
          </p:cNvSpPr>
          <p:nvPr/>
        </p:nvSpPr>
        <p:spPr bwMode="auto">
          <a:xfrm>
            <a:off x="279400" y="338138"/>
            <a:ext cx="8455025" cy="11271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Arial" charset="0"/>
            </a:endParaRPr>
          </a:p>
        </p:txBody>
      </p:sp>
      <p:sp>
        <p:nvSpPr>
          <p:cNvPr id="407562" name="Rectangle 10"/>
          <p:cNvSpPr>
            <a:spLocks noChangeArrowheads="1"/>
          </p:cNvSpPr>
          <p:nvPr/>
        </p:nvSpPr>
        <p:spPr bwMode="auto">
          <a:xfrm>
            <a:off x="8737600" y="338138"/>
            <a:ext cx="228600" cy="1111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400">
          <a:solidFill>
            <a:schemeClr val="tx1"/>
          </a:solidFill>
          <a:latin typeface="+mn-lt"/>
          <a:ea typeface="+mn-ea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wmf"/><Relationship Id="rId5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5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5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>
                <a:solidFill>
                  <a:schemeClr val="bg2"/>
                </a:solidFill>
              </a:rPr>
              <a:t>MTN-016 TRAINING</a:t>
            </a:r>
            <a:r>
              <a:rPr lang="en-US" sz="2800"/>
              <a:t/>
            </a:r>
            <a:br>
              <a:rPr lang="en-US" sz="2800"/>
            </a:br>
            <a:r>
              <a:rPr lang="en-US" sz="6000"/>
              <a:t>Infant HIV Testing</a:t>
            </a:r>
          </a:p>
        </p:txBody>
      </p:sp>
      <p:sp>
        <p:nvSpPr>
          <p:cNvPr id="10803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Urvi M Parikh, Ph.D.</a:t>
            </a:r>
          </a:p>
          <a:p>
            <a:r>
              <a:rPr lang="en-US"/>
              <a:t>University of Pittsburgh</a:t>
            </a:r>
          </a:p>
          <a:p>
            <a:r>
              <a:rPr lang="en-US"/>
              <a:t>Pittsburgh, PA</a:t>
            </a:r>
          </a:p>
          <a:p>
            <a:r>
              <a:rPr lang="en-US"/>
              <a:t>USA</a:t>
            </a:r>
          </a:p>
        </p:txBody>
      </p:sp>
      <p:pic>
        <p:nvPicPr>
          <p:cNvPr id="1080324" name="Picture 4" descr="MTN LOGO_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4800600"/>
            <a:ext cx="1984375" cy="117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1219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38" name="Text Box 2"/>
          <p:cNvSpPr txBox="1">
            <a:spLocks noChangeArrowheads="1"/>
          </p:cNvSpPr>
          <p:nvPr/>
        </p:nvSpPr>
        <p:spPr bwMode="auto">
          <a:xfrm>
            <a:off x="523875" y="785813"/>
            <a:ext cx="7912100" cy="11906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omic Sans MS" charset="0"/>
              </a:rPr>
              <a:t>Coordinating mother and baby study visits if both are positive</a:t>
            </a:r>
          </a:p>
        </p:txBody>
      </p:sp>
      <p:sp>
        <p:nvSpPr>
          <p:cNvPr id="108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2013"/>
            <a:ext cx="8229600" cy="3998912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3600" b="1"/>
              <a:t>If mother is…</a:t>
            </a:r>
          </a:p>
          <a:p>
            <a:pPr>
              <a:lnSpc>
                <a:spcPct val="90000"/>
              </a:lnSpc>
            </a:pPr>
            <a:r>
              <a:rPr lang="en-US"/>
              <a:t>Not enrolled in MTN-015</a:t>
            </a:r>
          </a:p>
          <a:p>
            <a:pPr lvl="1">
              <a:lnSpc>
                <a:spcPct val="90000"/>
              </a:lnSpc>
            </a:pPr>
            <a:r>
              <a:rPr lang="en-US"/>
              <a:t>If eligible </a:t>
            </a:r>
            <a:r>
              <a:rPr lang="en-US">
                <a:sym typeface="Wingdings" charset="0"/>
              </a:rPr>
              <a:t></a:t>
            </a:r>
            <a:r>
              <a:rPr lang="en-US"/>
              <a:t> offer enrollment</a:t>
            </a:r>
          </a:p>
          <a:p>
            <a:pPr lvl="1">
              <a:lnSpc>
                <a:spcPct val="90000"/>
              </a:lnSpc>
            </a:pPr>
            <a:r>
              <a:rPr lang="en-US"/>
              <a:t>If not eligible </a:t>
            </a:r>
            <a:r>
              <a:rPr lang="en-US">
                <a:sym typeface="Wingdings" charset="0"/>
              </a:rPr>
              <a:t> test baby as scheduled</a:t>
            </a:r>
            <a:r>
              <a:rPr lang="en-US"/>
              <a:t> </a:t>
            </a:r>
          </a:p>
          <a:p>
            <a:pPr>
              <a:lnSpc>
                <a:spcPct val="90000"/>
              </a:lnSpc>
            </a:pPr>
            <a:r>
              <a:rPr lang="en-US"/>
              <a:t>Is enrolled in MTN-015</a:t>
            </a:r>
          </a:p>
          <a:p>
            <a:pPr lvl="1">
              <a:lnSpc>
                <a:spcPct val="90000"/>
              </a:lnSpc>
            </a:pPr>
            <a:r>
              <a:rPr lang="en-US"/>
              <a:t>Try to schedule mother and baby at the same time if feasible</a:t>
            </a:r>
          </a:p>
          <a:p>
            <a:pPr lvl="1">
              <a:lnSpc>
                <a:spcPct val="90000"/>
              </a:lnSpc>
            </a:pPr>
            <a:r>
              <a:rPr lang="en-US"/>
              <a:t>Will be helpful for monitoring drug resistance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2209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346" name="Text Box 2"/>
          <p:cNvSpPr txBox="1">
            <a:spLocks noChangeArrowheads="1"/>
          </p:cNvSpPr>
          <p:nvPr/>
        </p:nvSpPr>
        <p:spPr bwMode="auto">
          <a:xfrm>
            <a:off x="523875" y="785813"/>
            <a:ext cx="7912100" cy="11906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omic Sans MS" charset="0"/>
              </a:rPr>
              <a:t>An infant should be tested for HIV infection in MTN-016…</a:t>
            </a:r>
          </a:p>
        </p:txBody>
      </p:sp>
      <p:sp>
        <p:nvSpPr>
          <p:cNvPr id="108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63763"/>
            <a:ext cx="8229600" cy="3967162"/>
          </a:xfrm>
        </p:spPr>
        <p:txBody>
          <a:bodyPr/>
          <a:lstStyle/>
          <a:p>
            <a:r>
              <a:rPr lang="en-US"/>
              <a:t>If the infant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mother:</a:t>
            </a:r>
          </a:p>
          <a:p>
            <a:pPr lvl="1"/>
            <a:r>
              <a:rPr lang="en-US"/>
              <a:t>Is known to be HIV-infected</a:t>
            </a:r>
          </a:p>
          <a:p>
            <a:pPr lvl="1"/>
            <a:r>
              <a:rPr lang="en-US"/>
              <a:t>Is newly diagnosed with HIV infection</a:t>
            </a:r>
          </a:p>
          <a:p>
            <a:pPr lvl="1"/>
            <a:r>
              <a:rPr lang="en-US"/>
              <a:t>Is HIV infected and breastfeeding</a:t>
            </a:r>
          </a:p>
          <a:p>
            <a:pPr lvl="1"/>
            <a:r>
              <a:rPr lang="en-US"/>
              <a:t>Requests it</a:t>
            </a:r>
          </a:p>
          <a:p>
            <a:r>
              <a:rPr lang="en-US"/>
              <a:t>If there is suspected                      exposure to HIV</a:t>
            </a:r>
          </a:p>
          <a:p>
            <a:endParaRPr lang="en-US"/>
          </a:p>
        </p:txBody>
      </p:sp>
      <p:pic>
        <p:nvPicPr>
          <p:cNvPr id="1081348" name="Picture 4" descr="baby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4414838"/>
            <a:ext cx="2741613" cy="193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579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370" name="Text Box 2"/>
          <p:cNvSpPr txBox="1">
            <a:spLocks noChangeArrowheads="1"/>
          </p:cNvSpPr>
          <p:nvPr/>
        </p:nvSpPr>
        <p:spPr bwMode="auto">
          <a:xfrm>
            <a:off x="523875" y="785813"/>
            <a:ext cx="7912100" cy="11906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Comic Sans MS" charset="0"/>
              </a:rPr>
              <a:t>WHEN</a:t>
            </a:r>
            <a:r>
              <a:rPr lang="en-US" sz="3600" b="1">
                <a:solidFill>
                  <a:schemeClr val="bg1"/>
                </a:solidFill>
                <a:latin typeface="Comic Sans MS" charset="0"/>
              </a:rPr>
              <a:t> can an infant be tested for HIV infection in MTN-016?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63763"/>
            <a:ext cx="8229600" cy="39671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At a scheduled visit</a:t>
            </a:r>
          </a:p>
          <a:p>
            <a:pPr lvl="1">
              <a:lnSpc>
                <a:spcPct val="90000"/>
              </a:lnSpc>
            </a:pPr>
            <a:r>
              <a:rPr lang="en-US"/>
              <a:t>Month 1</a:t>
            </a:r>
          </a:p>
          <a:p>
            <a:pPr lvl="1">
              <a:lnSpc>
                <a:spcPct val="90000"/>
              </a:lnSpc>
            </a:pPr>
            <a:r>
              <a:rPr lang="en-US"/>
              <a:t>Month 6</a:t>
            </a:r>
          </a:p>
          <a:p>
            <a:pPr lvl="1">
              <a:lnSpc>
                <a:spcPct val="90000"/>
              </a:lnSpc>
            </a:pPr>
            <a:r>
              <a:rPr lang="en-US"/>
              <a:t>Month 12</a:t>
            </a:r>
          </a:p>
          <a:p>
            <a:pPr>
              <a:lnSpc>
                <a:spcPct val="90000"/>
              </a:lnSpc>
            </a:pPr>
            <a:r>
              <a:rPr lang="en-US"/>
              <a:t>At an interim visit</a:t>
            </a:r>
          </a:p>
          <a:p>
            <a:pPr lvl="1">
              <a:lnSpc>
                <a:spcPct val="90000"/>
              </a:lnSpc>
            </a:pPr>
            <a:r>
              <a:rPr lang="en-US"/>
              <a:t>6 weeks</a:t>
            </a:r>
          </a:p>
          <a:p>
            <a:pPr lvl="1">
              <a:lnSpc>
                <a:spcPct val="90000"/>
              </a:lnSpc>
            </a:pPr>
            <a:r>
              <a:rPr lang="en-US"/>
              <a:t>6 months + 2 weeks</a:t>
            </a:r>
          </a:p>
          <a:p>
            <a:pPr lvl="1">
              <a:lnSpc>
                <a:spcPct val="90000"/>
              </a:lnSpc>
            </a:pPr>
            <a:r>
              <a:rPr lang="en-US"/>
              <a:t>12 months + 2 weeks</a:t>
            </a:r>
          </a:p>
        </p:txBody>
      </p:sp>
      <p:sp>
        <p:nvSpPr>
          <p:cNvPr id="1082372" name="Rectangle 4"/>
          <p:cNvSpPr>
            <a:spLocks noChangeArrowheads="1"/>
          </p:cNvSpPr>
          <p:nvPr/>
        </p:nvSpPr>
        <p:spPr bwMode="auto">
          <a:xfrm>
            <a:off x="5110163" y="2681288"/>
            <a:ext cx="3257550" cy="260508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Comic Sans MS" charset="0"/>
              </a:rPr>
              <a:t>Refer to the </a:t>
            </a:r>
            <a:r>
              <a:rPr lang="ja-JP" altLang="en-US" sz="2000" b="1" dirty="0">
                <a:solidFill>
                  <a:schemeClr val="bg2"/>
                </a:solidFill>
                <a:latin typeface="Arial"/>
              </a:rPr>
              <a:t>“</a:t>
            </a:r>
            <a:r>
              <a:rPr lang="en-US" sz="2000" b="1" dirty="0">
                <a:solidFill>
                  <a:schemeClr val="bg2"/>
                </a:solidFill>
                <a:latin typeface="Comic Sans MS" charset="0"/>
              </a:rPr>
              <a:t>Flow Chart for Testing HIV Exposed Infant within MTN-016</a:t>
            </a:r>
            <a:r>
              <a:rPr lang="ja-JP" altLang="en-US" sz="2000" b="1" dirty="0">
                <a:solidFill>
                  <a:schemeClr val="bg2"/>
                </a:solidFill>
                <a:latin typeface="Arial"/>
              </a:rPr>
              <a:t>”</a:t>
            </a:r>
            <a:endParaRPr lang="en-US" sz="2000" b="1" dirty="0">
              <a:solidFill>
                <a:schemeClr val="bg2"/>
              </a:solidFill>
              <a:latin typeface="Comic Sans MS" charset="0"/>
            </a:endParaRPr>
          </a:p>
          <a:p>
            <a:pPr algn="ctr"/>
            <a:endParaRPr lang="en-US" sz="2000" b="1" dirty="0">
              <a:solidFill>
                <a:schemeClr val="bg2"/>
              </a:solidFill>
              <a:latin typeface="Comic Sans MS" charset="0"/>
            </a:endParaRPr>
          </a:p>
          <a:p>
            <a:pPr algn="ctr"/>
            <a:r>
              <a:rPr lang="en-US" sz="2000" b="1" dirty="0">
                <a:solidFill>
                  <a:schemeClr val="bg2"/>
                </a:solidFill>
                <a:latin typeface="Comic Sans MS" charset="0"/>
              </a:rPr>
              <a:t>MTN-016 </a:t>
            </a:r>
            <a:r>
              <a:rPr lang="en-US" sz="2000" b="1" dirty="0" smtClean="0">
                <a:solidFill>
                  <a:schemeClr val="bg2"/>
                </a:solidFill>
                <a:latin typeface="Comic Sans MS" charset="0"/>
              </a:rPr>
              <a:t>SSP</a:t>
            </a:r>
            <a:endParaRPr lang="en-US" sz="2000" b="1" dirty="0">
              <a:solidFill>
                <a:schemeClr val="bg2"/>
              </a:solidFill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5715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sz="2800"/>
              <a:t>Testing HIV Exposed Infant within MTN-016</a:t>
            </a:r>
            <a:r>
              <a:rPr lang="en-US" sz="4000"/>
              <a:t> </a:t>
            </a:r>
          </a:p>
        </p:txBody>
      </p:sp>
      <p:pic>
        <p:nvPicPr>
          <p:cNvPr id="1083395" name="Picture 3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2050" y="1474788"/>
            <a:ext cx="4521200" cy="5022850"/>
          </a:xfrm>
          <a:noFill/>
          <a:ln/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5410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Text Box 2"/>
          <p:cNvSpPr txBox="1">
            <a:spLocks noChangeArrowheads="1"/>
          </p:cNvSpPr>
          <p:nvPr/>
        </p:nvSpPr>
        <p:spPr bwMode="auto">
          <a:xfrm>
            <a:off x="523875" y="785813"/>
            <a:ext cx="7912100" cy="11906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Comic Sans MS" charset="0"/>
              </a:rPr>
              <a:t>HOW</a:t>
            </a:r>
            <a:r>
              <a:rPr lang="en-US" sz="3600" b="1">
                <a:solidFill>
                  <a:schemeClr val="bg1"/>
                </a:solidFill>
                <a:latin typeface="Comic Sans MS" charset="0"/>
              </a:rPr>
              <a:t> should an infant be tested for HIV infection in MTN-016?</a:t>
            </a:r>
          </a:p>
        </p:txBody>
      </p:sp>
      <p:sp>
        <p:nvSpPr>
          <p:cNvPr id="108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63763"/>
            <a:ext cx="8229600" cy="3967162"/>
          </a:xfrm>
        </p:spPr>
        <p:txBody>
          <a:bodyPr/>
          <a:lstStyle/>
          <a:p>
            <a:r>
              <a:rPr lang="en-US" dirty="0"/>
              <a:t>DNA PCR</a:t>
            </a:r>
          </a:p>
          <a:p>
            <a:r>
              <a:rPr lang="en-US" dirty="0"/>
              <a:t>RNA PCR</a:t>
            </a:r>
          </a:p>
          <a:p>
            <a:endParaRPr lang="en-US" dirty="0"/>
          </a:p>
          <a:p>
            <a:pPr>
              <a:buFont typeface="Wingdings" charset="0"/>
              <a:buNone/>
            </a:pPr>
            <a:r>
              <a:rPr lang="en-US" b="1" dirty="0">
                <a:solidFill>
                  <a:srgbClr val="FF0000"/>
                </a:solidFill>
              </a:rPr>
              <a:t>Do not use:</a:t>
            </a:r>
          </a:p>
          <a:p>
            <a:r>
              <a:rPr lang="en-US" dirty="0">
                <a:solidFill>
                  <a:srgbClr val="FF0000"/>
                </a:solidFill>
              </a:rPr>
              <a:t>HIV Rapid Test</a:t>
            </a:r>
          </a:p>
          <a:p>
            <a:r>
              <a:rPr lang="en-US" dirty="0">
                <a:solidFill>
                  <a:srgbClr val="FF0000"/>
                </a:solidFill>
              </a:rPr>
              <a:t>HIV Western Blot</a:t>
            </a:r>
          </a:p>
          <a:p>
            <a:pPr>
              <a:buFont typeface="Wingdings" charset="0"/>
              <a:buNone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Wingdings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84420" name="Rectangle 4"/>
          <p:cNvSpPr>
            <a:spLocks noChangeArrowheads="1"/>
          </p:cNvSpPr>
          <p:nvPr/>
        </p:nvSpPr>
        <p:spPr bwMode="auto">
          <a:xfrm>
            <a:off x="5110163" y="2681288"/>
            <a:ext cx="3257550" cy="260508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000" b="1">
                <a:solidFill>
                  <a:schemeClr val="bg2"/>
                </a:solidFill>
                <a:latin typeface="Comic Sans MS" charset="0"/>
              </a:rPr>
              <a:t>Refer to the </a:t>
            </a:r>
            <a:r>
              <a:rPr lang="ja-JP" altLang="en-US" sz="2000" b="1">
                <a:solidFill>
                  <a:schemeClr val="bg2"/>
                </a:solidFill>
                <a:latin typeface="Arial"/>
              </a:rPr>
              <a:t>“</a:t>
            </a:r>
            <a:r>
              <a:rPr lang="en-US" sz="2000" b="1">
                <a:solidFill>
                  <a:schemeClr val="bg2"/>
                </a:solidFill>
                <a:latin typeface="Comic Sans MS" charset="0"/>
              </a:rPr>
              <a:t>Algorithmn for Infant HIV Testing</a:t>
            </a:r>
            <a:r>
              <a:rPr lang="ja-JP" altLang="en-US" sz="2000" b="1">
                <a:solidFill>
                  <a:schemeClr val="bg2"/>
                </a:solidFill>
                <a:latin typeface="Arial"/>
              </a:rPr>
              <a:t>”</a:t>
            </a:r>
            <a:endParaRPr lang="en-US" sz="2000" b="1">
              <a:solidFill>
                <a:schemeClr val="bg2"/>
              </a:solidFill>
              <a:latin typeface="Comic Sans MS" charset="0"/>
            </a:endParaRPr>
          </a:p>
          <a:p>
            <a:pPr algn="ctr"/>
            <a:endParaRPr lang="en-US" sz="2000" b="1">
              <a:solidFill>
                <a:schemeClr val="bg2"/>
              </a:solidFill>
              <a:latin typeface="Comic Sans MS" charset="0"/>
            </a:endParaRPr>
          </a:p>
          <a:p>
            <a:pPr algn="ctr"/>
            <a:r>
              <a:rPr lang="en-US" sz="2000" b="1">
                <a:solidFill>
                  <a:schemeClr val="bg2"/>
                </a:solidFill>
                <a:latin typeface="Comic Sans MS" charset="0"/>
              </a:rPr>
              <a:t>MTN-016 SSP</a:t>
            </a:r>
          </a:p>
          <a:p>
            <a:pPr algn="ctr"/>
            <a:r>
              <a:rPr lang="en-US" sz="2000" b="1">
                <a:solidFill>
                  <a:schemeClr val="bg2"/>
                </a:solidFill>
                <a:latin typeface="Comic Sans MS" charset="0"/>
              </a:rPr>
              <a:t>Appendix 12-2</a:t>
            </a:r>
          </a:p>
          <a:p>
            <a:pPr algn="ctr"/>
            <a:r>
              <a:rPr lang="en-US" sz="2000" b="1">
                <a:solidFill>
                  <a:schemeClr val="bg2"/>
                </a:solidFill>
                <a:latin typeface="Comic Sans MS" charset="0"/>
              </a:rPr>
              <a:t>Page 12-11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400" y="5638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-533400" y="762000"/>
            <a:ext cx="4038600" cy="4302125"/>
          </a:xfrm>
        </p:spPr>
        <p:txBody>
          <a:bodyPr/>
          <a:lstStyle/>
          <a:p>
            <a:endParaRPr lang="en-US" sz="2800"/>
          </a:p>
          <a:p>
            <a:endParaRPr lang="en-US" sz="2800"/>
          </a:p>
        </p:txBody>
      </p:sp>
      <p:pic>
        <p:nvPicPr>
          <p:cNvPr id="1085443" name="Picture 3" descr="MTN LOGO_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5444" name="Group 4"/>
          <p:cNvGrpSpPr>
            <a:grpSpLocks/>
          </p:cNvGrpSpPr>
          <p:nvPr/>
        </p:nvGrpSpPr>
        <p:grpSpPr bwMode="auto">
          <a:xfrm>
            <a:off x="4689475" y="2400300"/>
            <a:ext cx="3206750" cy="2952750"/>
            <a:chOff x="2954" y="1512"/>
            <a:chExt cx="2020" cy="1860"/>
          </a:xfrm>
        </p:grpSpPr>
        <p:grpSp>
          <p:nvGrpSpPr>
            <p:cNvPr id="1085445" name="Group 5"/>
            <p:cNvGrpSpPr>
              <a:grpSpLocks/>
            </p:cNvGrpSpPr>
            <p:nvPr/>
          </p:nvGrpSpPr>
          <p:grpSpPr bwMode="auto">
            <a:xfrm>
              <a:off x="2963" y="1512"/>
              <a:ext cx="2011" cy="618"/>
              <a:chOff x="2963" y="1512"/>
              <a:chExt cx="2011" cy="618"/>
            </a:xfrm>
          </p:grpSpPr>
          <p:sp>
            <p:nvSpPr>
              <p:cNvPr id="1085446" name="Rectangle 6"/>
              <p:cNvSpPr>
                <a:spLocks noChangeArrowheads="1"/>
              </p:cNvSpPr>
              <p:nvPr/>
            </p:nvSpPr>
            <p:spPr bwMode="auto">
              <a:xfrm>
                <a:off x="3630" y="1512"/>
                <a:ext cx="1344" cy="6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>
                    <a:solidFill>
                      <a:schemeClr val="accent2"/>
                    </a:solidFill>
                    <a:latin typeface="Arial" charset="0"/>
                  </a:rPr>
                  <a:t>Notify MTN NL</a:t>
                </a:r>
              </a:p>
            </p:txBody>
          </p:sp>
          <p:cxnSp>
            <p:nvCxnSpPr>
              <p:cNvPr id="1085447" name="AutoShape 7"/>
              <p:cNvCxnSpPr>
                <a:cxnSpLocks noChangeShapeType="1"/>
                <a:stCxn id="1085454" idx="3"/>
                <a:endCxn id="1085446" idx="1"/>
              </p:cNvCxnSpPr>
              <p:nvPr/>
            </p:nvCxnSpPr>
            <p:spPr bwMode="auto">
              <a:xfrm flipV="1">
                <a:off x="3033" y="1821"/>
                <a:ext cx="597" cy="4"/>
              </a:xfrm>
              <a:prstGeom prst="straightConnector1">
                <a:avLst/>
              </a:prstGeom>
              <a:noFill/>
              <a:ln w="31750">
                <a:solidFill>
                  <a:schemeClr val="accent2"/>
                </a:solidFill>
                <a:round/>
                <a:headEnd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085448" name="Text Box 8"/>
              <p:cNvSpPr txBox="1">
                <a:spLocks noChangeArrowheads="1"/>
              </p:cNvSpPr>
              <p:nvPr/>
            </p:nvSpPr>
            <p:spPr bwMode="auto">
              <a:xfrm>
                <a:off x="2963" y="1633"/>
                <a:ext cx="75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latin typeface="Arial" charset="0"/>
                  </a:rPr>
                  <a:t>&lt;400 copies</a:t>
                </a:r>
              </a:p>
            </p:txBody>
          </p:sp>
        </p:grpSp>
        <p:grpSp>
          <p:nvGrpSpPr>
            <p:cNvPr id="1085449" name="Group 9"/>
            <p:cNvGrpSpPr>
              <a:grpSpLocks/>
            </p:cNvGrpSpPr>
            <p:nvPr/>
          </p:nvGrpSpPr>
          <p:grpSpPr bwMode="auto">
            <a:xfrm>
              <a:off x="2954" y="2754"/>
              <a:ext cx="2020" cy="618"/>
              <a:chOff x="2954" y="2754"/>
              <a:chExt cx="2020" cy="618"/>
            </a:xfrm>
          </p:grpSpPr>
          <p:sp>
            <p:nvSpPr>
              <p:cNvPr id="1085450" name="Rectangle 10"/>
              <p:cNvSpPr>
                <a:spLocks noChangeArrowheads="1"/>
              </p:cNvSpPr>
              <p:nvPr/>
            </p:nvSpPr>
            <p:spPr bwMode="auto">
              <a:xfrm>
                <a:off x="3630" y="2754"/>
                <a:ext cx="1344" cy="6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>
                    <a:solidFill>
                      <a:schemeClr val="accent2"/>
                    </a:solidFill>
                    <a:latin typeface="Arial" charset="0"/>
                  </a:rPr>
                  <a:t>Notify MTN NL</a:t>
                </a:r>
              </a:p>
            </p:txBody>
          </p:sp>
          <p:cxnSp>
            <p:nvCxnSpPr>
              <p:cNvPr id="1085451" name="AutoShape 11"/>
              <p:cNvCxnSpPr>
                <a:cxnSpLocks noChangeShapeType="1"/>
                <a:stCxn id="1085458" idx="3"/>
                <a:endCxn id="1085450" idx="1"/>
              </p:cNvCxnSpPr>
              <p:nvPr/>
            </p:nvCxnSpPr>
            <p:spPr bwMode="auto">
              <a:xfrm flipV="1">
                <a:off x="3032" y="3063"/>
                <a:ext cx="598" cy="9"/>
              </a:xfrm>
              <a:prstGeom prst="straightConnector1">
                <a:avLst/>
              </a:prstGeom>
              <a:noFill/>
              <a:ln w="31750">
                <a:solidFill>
                  <a:schemeClr val="accent2"/>
                </a:solidFill>
                <a:round/>
                <a:headEnd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085452" name="Text Box 12"/>
              <p:cNvSpPr txBox="1">
                <a:spLocks noChangeArrowheads="1"/>
              </p:cNvSpPr>
              <p:nvPr/>
            </p:nvSpPr>
            <p:spPr bwMode="auto">
              <a:xfrm>
                <a:off x="2954" y="2876"/>
                <a:ext cx="75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latin typeface="Arial" charset="0"/>
                  </a:rPr>
                  <a:t>&lt;400 copies</a:t>
                </a:r>
              </a:p>
            </p:txBody>
          </p:sp>
        </p:grpSp>
      </p:grpSp>
      <p:grpSp>
        <p:nvGrpSpPr>
          <p:cNvPr id="1085453" name="Group 13"/>
          <p:cNvGrpSpPr>
            <a:grpSpLocks/>
          </p:cNvGrpSpPr>
          <p:nvPr/>
        </p:nvGrpSpPr>
        <p:grpSpPr bwMode="auto">
          <a:xfrm>
            <a:off x="2743200" y="1690688"/>
            <a:ext cx="2057400" cy="1970087"/>
            <a:chOff x="1728" y="1065"/>
            <a:chExt cx="1296" cy="1241"/>
          </a:xfrm>
        </p:grpSpPr>
        <p:sp>
          <p:nvSpPr>
            <p:cNvPr id="1085454" name="AutoShape 14"/>
            <p:cNvSpPr>
              <a:spLocks noChangeArrowheads="1"/>
            </p:cNvSpPr>
            <p:nvPr/>
          </p:nvSpPr>
          <p:spPr bwMode="auto">
            <a:xfrm>
              <a:off x="1728" y="1344"/>
              <a:ext cx="1296" cy="962"/>
            </a:xfrm>
            <a:prstGeom prst="flowChartDecision">
              <a:avLst/>
            </a:prstGeom>
            <a:solidFill>
              <a:schemeClr val="accent1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" charset="0"/>
                </a:rPr>
                <a:t>Sample 1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  <a:latin typeface="Arial" charset="0"/>
                </a:rPr>
                <a:t>RNA PCR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  <a:latin typeface="Arial" charset="0"/>
                </a:rPr>
                <a:t>(plasma)</a:t>
              </a:r>
            </a:p>
          </p:txBody>
        </p:sp>
        <p:cxnSp>
          <p:nvCxnSpPr>
            <p:cNvPr id="1085455" name="AutoShape 15"/>
            <p:cNvCxnSpPr>
              <a:cxnSpLocks noChangeShapeType="1"/>
              <a:stCxn id="1085466" idx="2"/>
              <a:endCxn id="1085454" idx="0"/>
            </p:cNvCxnSpPr>
            <p:nvPr/>
          </p:nvCxnSpPr>
          <p:spPr bwMode="auto">
            <a:xfrm>
              <a:off x="2376" y="1065"/>
              <a:ext cx="0" cy="270"/>
            </a:xfrm>
            <a:prstGeom prst="straightConnector1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85456" name="Text Box 16"/>
            <p:cNvSpPr txBox="1">
              <a:spLocks noChangeArrowheads="1"/>
            </p:cNvSpPr>
            <p:nvPr/>
          </p:nvSpPr>
          <p:spPr bwMode="auto">
            <a:xfrm>
              <a:off x="2365" y="1066"/>
              <a:ext cx="54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Arial" charset="0"/>
                </a:rPr>
                <a:t>Positive</a:t>
              </a:r>
            </a:p>
          </p:txBody>
        </p:sp>
      </p:grpSp>
      <p:grpSp>
        <p:nvGrpSpPr>
          <p:cNvPr id="1085457" name="Group 17"/>
          <p:cNvGrpSpPr>
            <a:grpSpLocks/>
          </p:cNvGrpSpPr>
          <p:nvPr/>
        </p:nvGrpSpPr>
        <p:grpSpPr bwMode="auto">
          <a:xfrm>
            <a:off x="2741613" y="3665538"/>
            <a:ext cx="2203450" cy="1974850"/>
            <a:chOff x="1727" y="2309"/>
            <a:chExt cx="1388" cy="1244"/>
          </a:xfrm>
        </p:grpSpPr>
        <p:sp>
          <p:nvSpPr>
            <p:cNvPr id="1085458" name="AutoShape 18"/>
            <p:cNvSpPr>
              <a:spLocks noChangeArrowheads="1"/>
            </p:cNvSpPr>
            <p:nvPr/>
          </p:nvSpPr>
          <p:spPr bwMode="auto">
            <a:xfrm>
              <a:off x="1727" y="2591"/>
              <a:ext cx="1296" cy="962"/>
            </a:xfrm>
            <a:prstGeom prst="flowChartDecision">
              <a:avLst/>
            </a:prstGeom>
            <a:solidFill>
              <a:schemeClr val="accent1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" charset="0"/>
                </a:rPr>
                <a:t>Sample 2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  <a:latin typeface="Arial" charset="0"/>
                </a:rPr>
                <a:t>RNA PCR</a:t>
              </a:r>
            </a:p>
            <a:p>
              <a:pPr algn="ctr"/>
              <a:r>
                <a:rPr lang="en-US" sz="1000" b="1">
                  <a:solidFill>
                    <a:schemeClr val="bg1"/>
                  </a:solidFill>
                  <a:latin typeface="Arial" charset="0"/>
                </a:rPr>
                <a:t>Confirmatory and </a:t>
              </a:r>
            </a:p>
            <a:p>
              <a:pPr algn="ctr"/>
              <a:r>
                <a:rPr lang="en-US" sz="1000" b="1">
                  <a:solidFill>
                    <a:schemeClr val="bg1"/>
                  </a:solidFill>
                  <a:latin typeface="Arial" charset="0"/>
                </a:rPr>
                <a:t>resistance testing</a:t>
              </a:r>
            </a:p>
            <a:p>
              <a:pPr algn="ctr"/>
              <a:endParaRPr lang="en-US" sz="800">
                <a:latin typeface="Arial" charset="0"/>
              </a:endParaRPr>
            </a:p>
          </p:txBody>
        </p:sp>
        <p:cxnSp>
          <p:nvCxnSpPr>
            <p:cNvPr id="1085459" name="AutoShape 19"/>
            <p:cNvCxnSpPr>
              <a:cxnSpLocks noChangeShapeType="1"/>
              <a:stCxn id="1085454" idx="2"/>
              <a:endCxn id="1085458" idx="0"/>
            </p:cNvCxnSpPr>
            <p:nvPr/>
          </p:nvCxnSpPr>
          <p:spPr bwMode="auto">
            <a:xfrm flipH="1">
              <a:off x="2375" y="2315"/>
              <a:ext cx="1" cy="267"/>
            </a:xfrm>
            <a:prstGeom prst="straightConnector1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85460" name="Text Box 20"/>
            <p:cNvSpPr txBox="1">
              <a:spLocks noChangeArrowheads="1"/>
            </p:cNvSpPr>
            <p:nvPr/>
          </p:nvSpPr>
          <p:spPr bwMode="auto">
            <a:xfrm>
              <a:off x="2368" y="2309"/>
              <a:ext cx="74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≥</a:t>
              </a:r>
              <a:r>
                <a:rPr lang="en-US" sz="1400" b="1">
                  <a:solidFill>
                    <a:srgbClr val="FF0000"/>
                  </a:solidFill>
                  <a:latin typeface="Arial" charset="0"/>
                </a:rPr>
                <a:t>400 copies</a:t>
              </a:r>
            </a:p>
          </p:txBody>
        </p:sp>
      </p:grpSp>
      <p:grpSp>
        <p:nvGrpSpPr>
          <p:cNvPr id="1085461" name="Group 21"/>
          <p:cNvGrpSpPr>
            <a:grpSpLocks/>
          </p:cNvGrpSpPr>
          <p:nvPr/>
        </p:nvGrpSpPr>
        <p:grpSpPr bwMode="auto">
          <a:xfrm>
            <a:off x="2347913" y="5607050"/>
            <a:ext cx="2847975" cy="1016000"/>
            <a:chOff x="1479" y="3532"/>
            <a:chExt cx="1794" cy="640"/>
          </a:xfrm>
        </p:grpSpPr>
        <p:sp>
          <p:nvSpPr>
            <p:cNvPr id="1085462" name="Rectangle 22"/>
            <p:cNvSpPr>
              <a:spLocks noChangeArrowheads="1"/>
            </p:cNvSpPr>
            <p:nvPr/>
          </p:nvSpPr>
          <p:spPr bwMode="auto">
            <a:xfrm>
              <a:off x="1479" y="3762"/>
              <a:ext cx="1794" cy="41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Arial" charset="0"/>
                </a:rPr>
                <a:t>Infant is HIV infected.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Arial" charset="0"/>
                </a:rPr>
                <a:t>Schedule for counseling</a:t>
              </a:r>
            </a:p>
          </p:txBody>
        </p:sp>
        <p:cxnSp>
          <p:nvCxnSpPr>
            <p:cNvPr id="1085463" name="AutoShape 23"/>
            <p:cNvCxnSpPr>
              <a:cxnSpLocks noChangeShapeType="1"/>
              <a:stCxn id="1085458" idx="2"/>
              <a:endCxn id="1085462" idx="0"/>
            </p:cNvCxnSpPr>
            <p:nvPr/>
          </p:nvCxnSpPr>
          <p:spPr bwMode="auto">
            <a:xfrm>
              <a:off x="2375" y="3562"/>
              <a:ext cx="1" cy="200"/>
            </a:xfrm>
            <a:prstGeom prst="straightConnector1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85464" name="Text Box 24"/>
            <p:cNvSpPr txBox="1">
              <a:spLocks noChangeArrowheads="1"/>
            </p:cNvSpPr>
            <p:nvPr/>
          </p:nvSpPr>
          <p:spPr bwMode="auto">
            <a:xfrm>
              <a:off x="2373" y="3532"/>
              <a:ext cx="74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≥</a:t>
              </a:r>
              <a:r>
                <a:rPr lang="en-US" sz="1400" b="1">
                  <a:solidFill>
                    <a:srgbClr val="FF0000"/>
                  </a:solidFill>
                  <a:latin typeface="Arial" charset="0"/>
                </a:rPr>
                <a:t>400 copies</a:t>
              </a:r>
            </a:p>
          </p:txBody>
        </p:sp>
      </p:grpSp>
      <p:sp>
        <p:nvSpPr>
          <p:cNvPr id="1085465" name="Rectangle 25"/>
          <p:cNvSpPr>
            <a:spLocks noChangeArrowheads="1"/>
          </p:cNvSpPr>
          <p:nvPr/>
        </p:nvSpPr>
        <p:spPr bwMode="auto">
          <a:xfrm>
            <a:off x="187325" y="0"/>
            <a:ext cx="8956675" cy="5381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66" name="AutoShape 26"/>
          <p:cNvSpPr>
            <a:spLocks noChangeArrowheads="1"/>
          </p:cNvSpPr>
          <p:nvPr/>
        </p:nvSpPr>
        <p:spPr bwMode="auto">
          <a:xfrm>
            <a:off x="2743200" y="152400"/>
            <a:ext cx="2057400" cy="1524000"/>
          </a:xfrm>
          <a:prstGeom prst="flowChartDecision">
            <a:avLst/>
          </a:prstGeom>
          <a:solidFill>
            <a:schemeClr val="accent1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charset="0"/>
              </a:rPr>
              <a:t>START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Arial" charset="0"/>
              </a:rPr>
              <a:t>Sample 1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400" b="1">
                <a:solidFill>
                  <a:schemeClr val="bg1"/>
                </a:solidFill>
                <a:latin typeface="Arial" charset="0"/>
              </a:rPr>
              <a:t>DNA PCR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Arial" charset="0"/>
              </a:rPr>
              <a:t>(cell pellet</a:t>
            </a:r>
            <a:r>
              <a:rPr lang="en-US" sz="1000" b="1">
                <a:solidFill>
                  <a:schemeClr val="bg1"/>
                </a:solidFill>
                <a:latin typeface="Arial" charset="0"/>
              </a:rPr>
              <a:t>)</a:t>
            </a:r>
          </a:p>
        </p:txBody>
      </p:sp>
      <p:grpSp>
        <p:nvGrpSpPr>
          <p:cNvPr id="1085467" name="Group 27"/>
          <p:cNvGrpSpPr>
            <a:grpSpLocks/>
          </p:cNvGrpSpPr>
          <p:nvPr/>
        </p:nvGrpSpPr>
        <p:grpSpPr bwMode="auto">
          <a:xfrm>
            <a:off x="4781550" y="428625"/>
            <a:ext cx="3095625" cy="981075"/>
            <a:chOff x="3012" y="270"/>
            <a:chExt cx="1950" cy="618"/>
          </a:xfrm>
        </p:grpSpPr>
        <p:cxnSp>
          <p:nvCxnSpPr>
            <p:cNvPr id="1085468" name="AutoShape 28"/>
            <p:cNvCxnSpPr>
              <a:cxnSpLocks noChangeShapeType="1"/>
              <a:stCxn id="1085466" idx="3"/>
              <a:endCxn id="1085470" idx="1"/>
            </p:cNvCxnSpPr>
            <p:nvPr/>
          </p:nvCxnSpPr>
          <p:spPr bwMode="auto">
            <a:xfrm>
              <a:off x="3033" y="576"/>
              <a:ext cx="585" cy="3"/>
            </a:xfrm>
            <a:prstGeom prst="straightConnector1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85469" name="Text Box 29"/>
            <p:cNvSpPr txBox="1">
              <a:spLocks noChangeArrowheads="1"/>
            </p:cNvSpPr>
            <p:nvPr/>
          </p:nvSpPr>
          <p:spPr bwMode="auto">
            <a:xfrm>
              <a:off x="3012" y="395"/>
              <a:ext cx="58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" charset="0"/>
                </a:rPr>
                <a:t>Negative</a:t>
              </a:r>
            </a:p>
          </p:txBody>
        </p:sp>
        <p:sp>
          <p:nvSpPr>
            <p:cNvPr id="1085470" name="Rectangle 30"/>
            <p:cNvSpPr>
              <a:spLocks noChangeArrowheads="1"/>
            </p:cNvSpPr>
            <p:nvPr/>
          </p:nvSpPr>
          <p:spPr bwMode="auto">
            <a:xfrm>
              <a:off x="3618" y="270"/>
              <a:ext cx="1344" cy="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US" sz="1600" b="1">
                  <a:solidFill>
                    <a:schemeClr val="accent2"/>
                  </a:solidFill>
                  <a:latin typeface="Arial" charset="0"/>
                </a:rPr>
                <a:t>STOP</a:t>
              </a:r>
            </a:p>
            <a:p>
              <a:pPr algn="ctr"/>
              <a:r>
                <a:rPr lang="en-US" sz="1400" b="1">
                  <a:solidFill>
                    <a:schemeClr val="accent2"/>
                  </a:solidFill>
                  <a:latin typeface="Arial" charset="0"/>
                </a:rPr>
                <a:t>If baby has continued exposure, redraw at a later date</a:t>
              </a:r>
            </a:p>
          </p:txBody>
        </p:sp>
      </p:grpSp>
      <p:sp>
        <p:nvSpPr>
          <p:cNvPr id="1085471" name="Text Box 31"/>
          <p:cNvSpPr txBox="1">
            <a:spLocks noChangeArrowheads="1"/>
          </p:cNvSpPr>
          <p:nvPr/>
        </p:nvSpPr>
        <p:spPr bwMode="auto">
          <a:xfrm>
            <a:off x="333375" y="295275"/>
            <a:ext cx="221615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latin typeface="Arial" charset="0"/>
              </a:rPr>
              <a:t>Algorithm for Infant HIV Testing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057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Text Box 2"/>
          <p:cNvSpPr txBox="1">
            <a:spLocks noChangeArrowheads="1"/>
          </p:cNvSpPr>
          <p:nvPr/>
        </p:nvSpPr>
        <p:spPr bwMode="auto">
          <a:xfrm>
            <a:off x="523875" y="785813"/>
            <a:ext cx="7912100" cy="11906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omic Sans MS" charset="0"/>
              </a:rPr>
              <a:t>Why are there different HIV tests for infants?</a:t>
            </a:r>
          </a:p>
        </p:txBody>
      </p:sp>
      <p:sp>
        <p:nvSpPr>
          <p:cNvPr id="108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63763"/>
            <a:ext cx="5986463" cy="39671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/>
              <a:t>ANTIBODY TESTS</a:t>
            </a:r>
            <a:r>
              <a:rPr lang="en-US" sz="2800" dirty="0"/>
              <a:t>                                   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800" dirty="0"/>
              <a:t>	</a:t>
            </a:r>
            <a:r>
              <a:rPr lang="en-US" sz="2800" b="1" dirty="0"/>
              <a:t>Rapid Tests and Western Blots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Used for HIV testing in children (over 18 months of age) and adults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Antibody based - tests look for the </a:t>
            </a:r>
            <a:r>
              <a:rPr lang="en-US" sz="2400" dirty="0" smtClean="0"/>
              <a:t>body</a:t>
            </a:r>
            <a:r>
              <a:rPr lang="en-US" sz="2400" dirty="0" smtClean="0">
                <a:latin typeface="Arial"/>
              </a:rPr>
              <a:t>’</a:t>
            </a:r>
            <a:r>
              <a:rPr lang="en-US" sz="2400" dirty="0" smtClean="0"/>
              <a:t>s </a:t>
            </a:r>
            <a:r>
              <a:rPr lang="en-US" sz="2400" dirty="0"/>
              <a:t>reaction to the virus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Infants still have their </a:t>
            </a:r>
            <a:r>
              <a:rPr lang="en-US" sz="2400" dirty="0" smtClean="0"/>
              <a:t>mother</a:t>
            </a:r>
            <a:r>
              <a:rPr lang="en-US" sz="2400" dirty="0" smtClean="0">
                <a:latin typeface="Arial"/>
              </a:rPr>
              <a:t>’</a:t>
            </a:r>
            <a:r>
              <a:rPr lang="en-US" sz="2400" dirty="0" smtClean="0"/>
              <a:t>s </a:t>
            </a:r>
            <a:r>
              <a:rPr lang="en-US" sz="2400" dirty="0"/>
              <a:t>antibodies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All HIV-exposed infants will be </a:t>
            </a:r>
            <a:r>
              <a:rPr lang="ja-JP" altLang="en-US" sz="2400" dirty="0">
                <a:latin typeface="Arial"/>
              </a:rPr>
              <a:t>“</a:t>
            </a:r>
            <a:r>
              <a:rPr lang="en-US" sz="2400" dirty="0"/>
              <a:t>positive</a:t>
            </a:r>
            <a:r>
              <a:rPr lang="ja-JP" altLang="en-US" sz="2400" dirty="0">
                <a:latin typeface="Arial"/>
              </a:rPr>
              <a:t>”</a:t>
            </a:r>
            <a:r>
              <a:rPr lang="en-US" sz="2400" dirty="0"/>
              <a:t> on antibody tests.</a:t>
            </a:r>
          </a:p>
        </p:txBody>
      </p:sp>
      <p:pic>
        <p:nvPicPr>
          <p:cNvPr id="1086468" name="Picture 4" descr="Oraquick result posit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2695575"/>
            <a:ext cx="199707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79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490" name="Text Box 2"/>
          <p:cNvSpPr txBox="1">
            <a:spLocks noChangeArrowheads="1"/>
          </p:cNvSpPr>
          <p:nvPr/>
        </p:nvSpPr>
        <p:spPr bwMode="auto">
          <a:xfrm>
            <a:off x="523875" y="785813"/>
            <a:ext cx="7912100" cy="11906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omic Sans MS" charset="0"/>
              </a:rPr>
              <a:t>Why are there different HIV tests for infants?</a:t>
            </a:r>
          </a:p>
        </p:txBody>
      </p:sp>
      <p:sp>
        <p:nvSpPr>
          <p:cNvPr id="108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63763"/>
            <a:ext cx="5986463" cy="39671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/>
              <a:t>NUCLEIC ACID TESTS</a:t>
            </a:r>
            <a:r>
              <a:rPr lang="en-US" sz="2800"/>
              <a:t>                                   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800" b="1"/>
              <a:t>	DNA PCR and RNA PCR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For infants up to 18 months of age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Must look for the virus itself</a:t>
            </a:r>
          </a:p>
          <a:p>
            <a:pPr lvl="1">
              <a:lnSpc>
                <a:spcPct val="90000"/>
              </a:lnSpc>
            </a:pPr>
            <a:r>
              <a:rPr lang="en-US" sz="2400" b="1"/>
              <a:t>DNA PCR</a:t>
            </a:r>
            <a:r>
              <a:rPr lang="en-US" sz="2400"/>
              <a:t> – Tests for presence of HIV genetic sequence in cells</a:t>
            </a:r>
          </a:p>
          <a:p>
            <a:pPr lvl="1">
              <a:lnSpc>
                <a:spcPct val="90000"/>
              </a:lnSpc>
            </a:pPr>
            <a:r>
              <a:rPr lang="en-US" sz="2400" b="1"/>
              <a:t>RNA PCR</a:t>
            </a:r>
            <a:r>
              <a:rPr lang="en-US" sz="2400"/>
              <a:t> – measures how much virus is in the blood (viral load)</a:t>
            </a:r>
          </a:p>
        </p:txBody>
      </p:sp>
      <p:pic>
        <p:nvPicPr>
          <p:cNvPr id="1087492" name="Picture 4" descr="d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r="20216"/>
          <a:stretch>
            <a:fillRect/>
          </a:stretch>
        </p:blipFill>
        <p:spPr bwMode="auto">
          <a:xfrm>
            <a:off x="6629400" y="2981325"/>
            <a:ext cx="15716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867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4" name="Text Box 2"/>
          <p:cNvSpPr txBox="1">
            <a:spLocks noChangeArrowheads="1"/>
          </p:cNvSpPr>
          <p:nvPr/>
        </p:nvSpPr>
        <p:spPr bwMode="auto">
          <a:xfrm>
            <a:off x="523875" y="785813"/>
            <a:ext cx="7912100" cy="11906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omic Sans MS" charset="0"/>
              </a:rPr>
              <a:t>What other tests will be done for an HIV-positive infant?</a:t>
            </a:r>
          </a:p>
        </p:txBody>
      </p:sp>
      <p:sp>
        <p:nvSpPr>
          <p:cNvPr id="108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5588" y="2163763"/>
            <a:ext cx="4344987" cy="39671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Standard genotypic resistance testing</a:t>
            </a:r>
          </a:p>
          <a:p>
            <a:pPr>
              <a:lnSpc>
                <a:spcPct val="90000"/>
              </a:lnSpc>
            </a:pPr>
            <a:r>
              <a:rPr lang="en-US" sz="2800"/>
              <a:t>Sensitive resistance testing to identify any mutations that are not detected by standard testing</a:t>
            </a:r>
          </a:p>
        </p:txBody>
      </p:sp>
      <p:grpSp>
        <p:nvGrpSpPr>
          <p:cNvPr id="1088516" name="Group 4"/>
          <p:cNvGrpSpPr>
            <a:grpSpLocks/>
          </p:cNvGrpSpPr>
          <p:nvPr/>
        </p:nvGrpSpPr>
        <p:grpSpPr bwMode="auto">
          <a:xfrm>
            <a:off x="517525" y="2292350"/>
            <a:ext cx="3609975" cy="2359025"/>
            <a:chOff x="350" y="1373"/>
            <a:chExt cx="2274" cy="1486"/>
          </a:xfrm>
        </p:grpSpPr>
        <p:pic>
          <p:nvPicPr>
            <p:cNvPr id="1088517" name="Picture 5" descr="Diagram 3_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580" b="14999"/>
            <a:stretch>
              <a:fillRect/>
            </a:stretch>
          </p:blipFill>
          <p:spPr bwMode="auto">
            <a:xfrm>
              <a:off x="350" y="1373"/>
              <a:ext cx="2274" cy="1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8518" name="Rectangle 6"/>
            <p:cNvSpPr>
              <a:spLocks noChangeArrowheads="1"/>
            </p:cNvSpPr>
            <p:nvPr/>
          </p:nvSpPr>
          <p:spPr bwMode="auto">
            <a:xfrm>
              <a:off x="2375" y="1957"/>
              <a:ext cx="245" cy="1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88519" name="Text Box 7"/>
          <p:cNvSpPr txBox="1">
            <a:spLocks noChangeArrowheads="1"/>
          </p:cNvSpPr>
          <p:nvPr/>
        </p:nvSpPr>
        <p:spPr bwMode="auto">
          <a:xfrm>
            <a:off x="763588" y="5135563"/>
            <a:ext cx="765333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2"/>
                </a:solidFill>
                <a:latin typeface="Arial" charset="0"/>
              </a:rPr>
              <a:t>Why check for drug resistance?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latin typeface="Arial" charset="0"/>
              </a:rPr>
              <a:t>Mother may have been exposed to ARV through study product or PMTCT when giving birth. </a:t>
            </a:r>
          </a:p>
        </p:txBody>
      </p:sp>
      <p:sp>
        <p:nvSpPr>
          <p:cNvPr id="1088520" name="Rectangle 8"/>
          <p:cNvSpPr>
            <a:spLocks noChangeArrowheads="1"/>
          </p:cNvSpPr>
          <p:nvPr/>
        </p:nvSpPr>
        <p:spPr bwMode="auto">
          <a:xfrm>
            <a:off x="650875" y="5097463"/>
            <a:ext cx="7954963" cy="149066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133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Quadrant">
  <a:themeElements>
    <a:clrScheme name="1_Quadrant 12">
      <a:dk1>
        <a:srgbClr val="000000"/>
      </a:dk1>
      <a:lt1>
        <a:srgbClr val="FFFFFF"/>
      </a:lt1>
      <a:dk2>
        <a:srgbClr val="000000"/>
      </a:dk2>
      <a:lt2>
        <a:srgbClr val="669900"/>
      </a:lt2>
      <a:accent1>
        <a:srgbClr val="800080"/>
      </a:accent1>
      <a:accent2>
        <a:srgbClr val="800080"/>
      </a:accent2>
      <a:accent3>
        <a:srgbClr val="FFFFFF"/>
      </a:accent3>
      <a:accent4>
        <a:srgbClr val="000000"/>
      </a:accent4>
      <a:accent5>
        <a:srgbClr val="C0AAC0"/>
      </a:accent5>
      <a:accent6>
        <a:srgbClr val="730073"/>
      </a:accent6>
      <a:hlink>
        <a:srgbClr val="996633"/>
      </a:hlink>
      <a:folHlink>
        <a:srgbClr val="993300"/>
      </a:folHlink>
    </a:clrScheme>
    <a:fontScheme name="1_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10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11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12">
        <a:dk1>
          <a:srgbClr val="000000"/>
        </a:dk1>
        <a:lt1>
          <a:srgbClr val="FFFFFF"/>
        </a:lt1>
        <a:dk2>
          <a:srgbClr val="00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3132</TotalTime>
  <Words>384</Words>
  <Application>Microsoft Macintosh PowerPoint</Application>
  <PresentationFormat>On-screen Show (4:3)</PresentationFormat>
  <Paragraphs>89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Wingdings</vt:lpstr>
      <vt:lpstr>Comic Sans MS</vt:lpstr>
      <vt:lpstr>1_Quadrant</vt:lpstr>
      <vt:lpstr>MTN-016 TRAINING Infant HIV Testing</vt:lpstr>
      <vt:lpstr>PowerPoint Presentation</vt:lpstr>
      <vt:lpstr>PowerPoint Presentation</vt:lpstr>
      <vt:lpstr>Testing HIV Exposed Infant within MTN-016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Microbicides 2008</dc:title>
  <dc:creator>rullcm</dc:creator>
  <cp:lastModifiedBy>Lisa Noguchi</cp:lastModifiedBy>
  <cp:revision>157</cp:revision>
  <cp:lastPrinted>2010-04-23T19:43:33Z</cp:lastPrinted>
  <dcterms:created xsi:type="dcterms:W3CDTF">2008-01-29T12:38:48Z</dcterms:created>
  <dcterms:modified xsi:type="dcterms:W3CDTF">2014-12-12T19:55:51Z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-420248651</vt:i4>
  </property>
  <property fmtid="{D5CDD505-2E9C-101B-9397-08002B2CF9AE}" pid="3" name="_NewReviewCycle">
    <vt:lpwstr/>
  </property>
  <property fmtid="{D5CDD505-2E9C-101B-9397-08002B2CF9AE}" pid="4" name="_EmailSubject">
    <vt:lpwstr>DRAFT revisions to Version 2.0 of MTN-016</vt:lpwstr>
  </property>
  <property fmtid="{D5CDD505-2E9C-101B-9397-08002B2CF9AE}" pid="5" name="_AuthorEmail">
    <vt:lpwstr>LLevy@fhi360.org</vt:lpwstr>
  </property>
  <property fmtid="{D5CDD505-2E9C-101B-9397-08002B2CF9AE}" pid="6" name="_AuthorEmailDisplayName">
    <vt:lpwstr>Lisa Levy</vt:lpwstr>
  </property>
</Properties>
</file>